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4" r:id="rId3"/>
    <p:sldId id="260" r:id="rId4"/>
    <p:sldId id="257" r:id="rId5"/>
    <p:sldId id="263" r:id="rId6"/>
    <p:sldId id="262" r:id="rId7"/>
    <p:sldId id="261" r:id="rId8"/>
    <p:sldId id="258" r:id="rId9"/>
    <p:sldId id="259" r:id="rId10"/>
    <p:sldId id="267" r:id="rId11"/>
    <p:sldId id="264" r:id="rId12"/>
    <p:sldId id="265" r:id="rId13"/>
    <p:sldId id="266" r:id="rId14"/>
    <p:sldId id="272" r:id="rId15"/>
    <p:sldId id="273" r:id="rId16"/>
    <p:sldId id="271" r:id="rId17"/>
    <p:sldId id="270" r:id="rId18"/>
    <p:sldId id="269" r:id="rId19"/>
    <p:sldId id="275" r:id="rId20"/>
    <p:sldId id="276" r:id="rId21"/>
    <p:sldId id="26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EE401711-02DC-4F5A-B0A4-D7A4CFB82638}" type="datetimeFigureOut">
              <a:rPr lang="en-US" dirty="0"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36BD-BA89-4B92-9DBC-679F61142570}" type="datetimeFigureOut">
              <a:rPr lang="en-US" dirty="0"/>
              <a:t>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CB5C7-A3C7-439B-802A-DFE3FCA7ADBD}" type="datetimeFigureOut">
              <a:rPr lang="en-US" dirty="0"/>
              <a:t>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E65EA-47B7-4DBF-958B-A3D4DA4F431A}" type="datetimeFigureOut">
              <a:rPr lang="en-US" dirty="0"/>
              <a:t>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4AAA-CF98-48DB-9517-D7ADD1FD1213}" type="datetimeFigureOut">
              <a:rPr lang="en-US" dirty="0"/>
              <a:t>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F696-D0E7-4C66-925E-251F9C0B0F21}" type="datetimeFigureOut">
              <a:rPr lang="en-US" dirty="0"/>
              <a:t>1/22/2020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32E-4FBC-4B01-A175-6B1CAC9B226D}" type="datetimeFigureOut">
              <a:rPr lang="en-US" dirty="0"/>
              <a:t>1/22/2020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AFC5-17E4-4A26-A144-49682BD36ECA}" type="datetimeFigureOut">
              <a:rPr lang="en-US" dirty="0"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79482-E0DA-4858-9A19-F8B792C0C3D9}" type="datetimeFigureOut">
              <a:rPr lang="en-US" dirty="0"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A69-C0BC-4A5A-8FE4-5D0B5D0F11EE}" type="datetimeFigureOut">
              <a:rPr lang="en-US" dirty="0"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3B61-F054-442D-881D-6A81C2774BFE}" type="datetimeFigureOut">
              <a:rPr lang="en-US" dirty="0"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CD3A-8283-4FC4-856C-D5E0BF662449}" type="datetimeFigureOut">
              <a:rPr lang="en-US" dirty="0"/>
              <a:t>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8FEE8-FC08-4C54-BE1B-81CB6CA05FC8}" type="datetimeFigureOut">
              <a:rPr lang="en-US" dirty="0"/>
              <a:t>1/22/2020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A528B-AADB-4276-9F0D-B13FCF86F309}" type="datetimeFigureOut">
              <a:rPr lang="en-US" dirty="0"/>
              <a:t>1/22/2020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497F-A1E4-4C0B-8811-954A59B26923}" type="datetimeFigureOut">
              <a:rPr lang="en-US" dirty="0"/>
              <a:t>1/22/2020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24E7-1432-4F89-B9E6-59843C6C91FE}" type="datetimeFigureOut">
              <a:rPr lang="en-US" dirty="0"/>
              <a:t>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AD9C-D29C-4D1E-A739-CC3C95B41085}" type="datetimeFigureOut">
              <a:rPr lang="en-US" dirty="0"/>
              <a:t>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C48ED7C-D9A5-4EA8-B309-6E368BFA8F2B}" type="datetimeFigureOut">
              <a:rPr lang="en-US" dirty="0"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lueorigin.co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time_continue=23&amp;v=a51mHHCT6k0&amp;feature=emb_title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F15E1B-857B-4D89-8C8D-71D65D040F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ΔΙΑΣΤΗΜΙΚΕΣ ΑΠΟΣΤΟΛΕΣ</a:t>
            </a:r>
            <a:endParaRPr lang="en-US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85169B2-47E3-4881-BAF6-8614832C52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ΕΝΩΣΗ ΕΛΛΗΝΩΝ ΦΥΣΙΚΩΝ</a:t>
            </a:r>
          </a:p>
          <a:p>
            <a:r>
              <a:rPr lang="el-GR" dirty="0" err="1"/>
              <a:t>Οδηγιεσ</a:t>
            </a:r>
            <a:r>
              <a:rPr lang="el-GR" dirty="0"/>
              <a:t> και </a:t>
            </a:r>
            <a:r>
              <a:rPr lang="el-GR" dirty="0" err="1"/>
              <a:t>δειγμα</a:t>
            </a:r>
            <a:r>
              <a:rPr lang="el-GR" dirty="0"/>
              <a:t> </a:t>
            </a:r>
            <a:r>
              <a:rPr lang="el-GR" dirty="0" err="1"/>
              <a:t>υποβολης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469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AC74FFE-0D99-49C3-BF08-DA86316D6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ΦΑΣΗ Α </a:t>
            </a:r>
            <a:br>
              <a:rPr lang="el-GR" dirty="0"/>
            </a:br>
            <a:r>
              <a:rPr lang="el-GR" dirty="0"/>
              <a:t>(</a:t>
            </a:r>
            <a:r>
              <a:rPr lang="el-GR" dirty="0" err="1"/>
              <a:t>Δεκεμβριος</a:t>
            </a:r>
            <a:r>
              <a:rPr lang="el-GR" dirty="0"/>
              <a:t> 2019 - </a:t>
            </a:r>
            <a:r>
              <a:rPr lang="el-GR" dirty="0" err="1"/>
              <a:t>Ιανουαριος</a:t>
            </a:r>
            <a:r>
              <a:rPr lang="el-GR" dirty="0"/>
              <a:t> 2020)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1255DA7-03B9-4EF3-9BF6-6D063287B66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cap="none" dirty="0"/>
              <a:t>Τοπικά εργαστήρια ενημέρωσης και υποστήριξης των εκπαιδευτικών που θα οργανώσουν ομάδες μαθητών στο σχολείο τους – Εργαστήρια θα γίνουν σε 6 πόλεις – Στα εργαστήρια θα δοθούν παραδείγματα και κατευθύνσεις στους εκπαιδευτικούς που θα βοηθήσουν τους μαθητές τους να κάνουν σχέδια των πειραματικών διατάξεων τους. Τα εργαστήρια θα περιλαμβάνουν </a:t>
            </a:r>
          </a:p>
          <a:p>
            <a:pPr marL="0" indent="0">
              <a:buNone/>
            </a:pPr>
            <a:r>
              <a:rPr lang="el-GR" cap="none" dirty="0"/>
              <a:t>Α. ενημέρωση για τη δράση, </a:t>
            </a:r>
          </a:p>
          <a:p>
            <a:pPr marL="0" indent="0">
              <a:buNone/>
            </a:pPr>
            <a:r>
              <a:rPr lang="el-GR" cap="none" dirty="0"/>
              <a:t>Β. Προτάσεις και παρουσιάσεις προηγούμενων αποστολών,</a:t>
            </a:r>
          </a:p>
          <a:p>
            <a:pPr marL="0" indent="0">
              <a:buNone/>
            </a:pPr>
            <a:r>
              <a:rPr lang="el-GR" cap="none" dirty="0"/>
              <a:t>Γ. Περιγραφή της διαγωνιστικής διαδικασίας και επίλυση αποριών, </a:t>
            </a:r>
          </a:p>
          <a:p>
            <a:pPr marL="0" indent="0">
              <a:buNone/>
            </a:pPr>
            <a:r>
              <a:rPr lang="el-GR" cap="none" dirty="0"/>
              <a:t>Δ. Μικρό Εργαστήριο εκπαιδευτικών για να παρουσιάσουν αρχικές ιδέες, </a:t>
            </a:r>
          </a:p>
          <a:p>
            <a:pPr marL="0" indent="0">
              <a:buNone/>
            </a:pPr>
            <a:r>
              <a:rPr lang="el-GR" cap="none" dirty="0"/>
              <a:t>Ε. Παρουσίαση προτάσεων και διαμόρφωση ομάδων.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2431730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F2D3AE5-348F-42DC-8B07-50DE9150E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ΦΑΣΗ Β </a:t>
            </a:r>
            <a:br>
              <a:rPr lang="el-GR" dirty="0"/>
            </a:br>
            <a:r>
              <a:rPr lang="el-GR" dirty="0"/>
              <a:t>(</a:t>
            </a:r>
            <a:r>
              <a:rPr lang="el-GR" dirty="0" err="1"/>
              <a:t>Φεβρουαριος</a:t>
            </a:r>
            <a:r>
              <a:rPr lang="el-GR" dirty="0"/>
              <a:t> - </a:t>
            </a:r>
            <a:r>
              <a:rPr lang="el-GR" dirty="0" err="1"/>
              <a:t>Μαρτιος</a:t>
            </a:r>
            <a:r>
              <a:rPr lang="el-GR" dirty="0"/>
              <a:t> 2020) 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2B9BBAD-134D-4310-A88C-C9E85D4B181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cap="none" dirty="0"/>
              <a:t>Τοπικός διαγωνισμός για την ανάδειξη της ομάδας που θα επιλεγεί να εκπροσωπήσει την περιοχή στον εθνικό τελικό. Παρουσιάζονται σχέδια και μοντέλα κατασκευών.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1612716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A0B64B-895B-4A95-95E6-BBFCA4CB3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ΦΑΣΗ Γ (</a:t>
            </a:r>
            <a:r>
              <a:rPr lang="el-GR" dirty="0" err="1"/>
              <a:t>Απριλιοσ</a:t>
            </a:r>
            <a:r>
              <a:rPr lang="el-GR" dirty="0"/>
              <a:t> 2020)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47E771B-DEE3-421F-AFB9-CC0B5D37E4D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cap="none" dirty="0"/>
              <a:t>Εθνικός Τελικός στην Αθήνα και επιλογή της ομάδας που θα εκπροσωπήσει τη χώρα – Παρουσιάζονται σχέδια και μοντέλα των επιλεγμένων ομάδων από τους τοπικούς τελικούς.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2580478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830D836-8EFD-4B5E-9955-C26FA26D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ΦΑΣΗ Δ </a:t>
            </a:r>
            <a:br>
              <a:rPr lang="el-GR" dirty="0"/>
            </a:br>
            <a:r>
              <a:rPr lang="el-GR" dirty="0"/>
              <a:t>(ΑΠΡΙΛΙΟΣ 2020 – ΔΕΚΕΜΒΡΙΟΣ 2020)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13F18E1-FED9-4496-9703-AC14B95CDCD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cap="none" dirty="0"/>
              <a:t>Υποστήριξη της ομάδας που θα ετοιμάσει την πειραματική της διάταξη της για να ταξιδέψει με τον πύραυλο της </a:t>
            </a:r>
            <a:r>
              <a:rPr lang="en-US" cap="none" dirty="0"/>
              <a:t>Blue Origin - </a:t>
            </a:r>
            <a:r>
              <a:rPr lang="el-GR" cap="none" dirty="0"/>
              <a:t>Κατασκευαστική Φάση.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3316486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8FF998A-64E2-4529-B260-2918F40F0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487413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el-GR" dirty="0"/>
              <a:t>ΔΕΙΓΜΑ ΥΠΟΒΟΛΗΣ ΤΗΣ ΜΑΘΗΤΙΚΗΣ ΙΔΕΑΣ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D4E0634-F74D-420B-8B37-0795F42813F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l-GR" dirty="0" err="1"/>
              <a:t>Παρακαλουμε</a:t>
            </a:r>
            <a:r>
              <a:rPr lang="el-GR" dirty="0"/>
              <a:t> </a:t>
            </a:r>
            <a:r>
              <a:rPr lang="el-GR" dirty="0" err="1"/>
              <a:t>χρησιμοποιηστε</a:t>
            </a:r>
            <a:r>
              <a:rPr lang="el-GR" dirty="0"/>
              <a:t> το </a:t>
            </a:r>
            <a:r>
              <a:rPr lang="el-GR" dirty="0" err="1"/>
              <a:t>ακολουθο</a:t>
            </a:r>
            <a:r>
              <a:rPr lang="el-GR" dirty="0"/>
              <a:t> </a:t>
            </a:r>
            <a:r>
              <a:rPr lang="el-GR" dirty="0" err="1"/>
              <a:t>δειγμα</a:t>
            </a:r>
            <a:r>
              <a:rPr lang="el-GR" dirty="0"/>
              <a:t> για την </a:t>
            </a:r>
            <a:r>
              <a:rPr lang="el-GR" dirty="0" err="1"/>
              <a:t>παρουσιαση</a:t>
            </a:r>
            <a:r>
              <a:rPr lang="el-GR" dirty="0"/>
              <a:t> της </a:t>
            </a:r>
            <a:r>
              <a:rPr lang="el-GR" dirty="0" err="1"/>
              <a:t>ιδεασ</a:t>
            </a:r>
            <a:r>
              <a:rPr lang="el-GR" dirty="0"/>
              <a:t> σας – μπορειτε να </a:t>
            </a:r>
            <a:r>
              <a:rPr lang="el-GR" dirty="0" err="1"/>
              <a:t>καταθεσετε</a:t>
            </a:r>
            <a:r>
              <a:rPr lang="el-GR" dirty="0"/>
              <a:t> την </a:t>
            </a:r>
            <a:r>
              <a:rPr lang="el-GR" dirty="0" err="1"/>
              <a:t>ιδεα</a:t>
            </a:r>
            <a:r>
              <a:rPr lang="el-GR" dirty="0"/>
              <a:t> σας σε </a:t>
            </a:r>
            <a:r>
              <a:rPr lang="el-GR" dirty="0" err="1"/>
              <a:t>αρχειο</a:t>
            </a:r>
            <a:r>
              <a:rPr lang="el-GR" dirty="0"/>
              <a:t> ΤΥΠΟΥ </a:t>
            </a:r>
            <a:r>
              <a:rPr lang="en-US" dirty="0"/>
              <a:t>.ppt .pdf h .DOC</a:t>
            </a:r>
          </a:p>
        </p:txBody>
      </p:sp>
    </p:spTree>
    <p:extLst>
      <p:ext uri="{BB962C8B-B14F-4D97-AF65-F5344CB8AC3E}">
        <p14:creationId xmlns:p14="http://schemas.microsoft.com/office/powerpoint/2010/main" val="812215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8021400-8BD9-455A-ADB5-756C6069F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ΟΝΟΜΑ ΟΜΑΔΑΣ</a:t>
            </a:r>
            <a:r>
              <a:rPr lang="en-US" dirty="0"/>
              <a:t> - </a:t>
            </a:r>
            <a:r>
              <a:rPr lang="el-GR" dirty="0"/>
              <a:t>ΑΠΟΣΤΟΛΗΣ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3D8E99A-7071-4FEC-8809-C0A9ECDC99A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l-GR" dirty="0" err="1"/>
              <a:t>Ονομα</a:t>
            </a:r>
            <a:r>
              <a:rPr lang="el-GR" dirty="0"/>
              <a:t> </a:t>
            </a:r>
            <a:r>
              <a:rPr lang="el-GR" dirty="0" err="1"/>
              <a:t>σχολειου</a:t>
            </a:r>
            <a:endParaRPr lang="el-GR" dirty="0"/>
          </a:p>
          <a:p>
            <a:r>
              <a:rPr lang="el-GR" dirty="0" err="1"/>
              <a:t>Διευθυνση</a:t>
            </a:r>
            <a:r>
              <a:rPr lang="el-GR" dirty="0"/>
              <a:t> </a:t>
            </a:r>
            <a:r>
              <a:rPr lang="el-GR" dirty="0" err="1"/>
              <a:t>Ηλ</a:t>
            </a:r>
            <a:r>
              <a:rPr lang="el-GR" dirty="0"/>
              <a:t>. </a:t>
            </a:r>
            <a:r>
              <a:rPr lang="el-GR" dirty="0" err="1"/>
              <a:t>Ταχυδρομειου</a:t>
            </a:r>
            <a:endParaRPr lang="el-GR" dirty="0"/>
          </a:p>
          <a:p>
            <a:r>
              <a:rPr lang="el-GR" dirty="0" err="1"/>
              <a:t>Ονοματα</a:t>
            </a:r>
            <a:r>
              <a:rPr lang="el-GR" dirty="0"/>
              <a:t> </a:t>
            </a:r>
            <a:r>
              <a:rPr lang="el-GR" dirty="0" err="1"/>
              <a:t>μαθητων</a:t>
            </a:r>
            <a:endParaRPr lang="el-GR" dirty="0"/>
          </a:p>
          <a:p>
            <a:r>
              <a:rPr lang="el-GR" dirty="0" err="1"/>
              <a:t>Ονομα</a:t>
            </a:r>
            <a:r>
              <a:rPr lang="el-GR" dirty="0"/>
              <a:t> </a:t>
            </a:r>
            <a:r>
              <a:rPr lang="el-GR" dirty="0" err="1"/>
              <a:t>υπευθυνου</a:t>
            </a:r>
            <a:r>
              <a:rPr lang="el-GR" dirty="0"/>
              <a:t> </a:t>
            </a:r>
            <a:r>
              <a:rPr lang="el-GR" dirty="0" err="1"/>
              <a:t>εκπαιδευτικου</a:t>
            </a:r>
            <a:r>
              <a:rPr lang="el-G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001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64E3BB5-07F5-41E7-AFD4-E513A6212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1. ΠΕΡΙΓΡΑΦΗ ΤΗΣ ΙΔΕΑΣ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A774A01-7D8C-416F-B2C2-C06BC47F187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l-GR" dirty="0" err="1"/>
              <a:t>Περιγραψτε</a:t>
            </a:r>
            <a:r>
              <a:rPr lang="el-GR" dirty="0"/>
              <a:t> την </a:t>
            </a:r>
            <a:r>
              <a:rPr lang="el-GR" dirty="0" err="1"/>
              <a:t>ιδεα</a:t>
            </a:r>
            <a:r>
              <a:rPr lang="el-GR" dirty="0"/>
              <a:t> σας </a:t>
            </a:r>
          </a:p>
          <a:p>
            <a:r>
              <a:rPr lang="el-GR" dirty="0"/>
              <a:t>μπορειτε να </a:t>
            </a:r>
            <a:r>
              <a:rPr lang="el-GR" dirty="0" err="1"/>
              <a:t>χρησιμοποισετε</a:t>
            </a:r>
            <a:r>
              <a:rPr lang="el-GR" dirty="0"/>
              <a:t> </a:t>
            </a:r>
            <a:r>
              <a:rPr lang="el-GR" dirty="0" err="1"/>
              <a:t>σχεδια</a:t>
            </a:r>
            <a:r>
              <a:rPr lang="el-GR" dirty="0"/>
              <a:t> – </a:t>
            </a:r>
            <a:r>
              <a:rPr lang="el-GR" dirty="0" err="1"/>
              <a:t>φωτογραφιες</a:t>
            </a:r>
            <a:r>
              <a:rPr lang="el-GR" dirty="0"/>
              <a:t> – </a:t>
            </a:r>
            <a:r>
              <a:rPr lang="el-GR" dirty="0" err="1"/>
              <a:t>βιντεο</a:t>
            </a:r>
            <a:r>
              <a:rPr lang="el-GR" dirty="0"/>
              <a:t> για την </a:t>
            </a:r>
            <a:r>
              <a:rPr lang="el-GR" dirty="0" err="1"/>
              <a:t>παρουσιαση</a:t>
            </a:r>
            <a:r>
              <a:rPr lang="el-GR" dirty="0"/>
              <a:t> σας – ΜΠΟΡΕΙΤΕ ΝΑ ΔΗΜΙΟΥΡΓΗΣΕΤΕ ΚΑΙ ΣΧΕΤΙΚΗ ΙΣΤΟΣΕΛΙΔΑ</a:t>
            </a:r>
          </a:p>
          <a:p>
            <a:r>
              <a:rPr lang="el-GR" dirty="0"/>
              <a:t>Η </a:t>
            </a:r>
            <a:r>
              <a:rPr lang="el-GR" dirty="0" err="1"/>
              <a:t>περιγραφη</a:t>
            </a:r>
            <a:r>
              <a:rPr lang="el-GR" dirty="0"/>
              <a:t> δεν </a:t>
            </a:r>
            <a:r>
              <a:rPr lang="el-GR" dirty="0" err="1"/>
              <a:t>πρεπει</a:t>
            </a:r>
            <a:r>
              <a:rPr lang="el-GR" dirty="0"/>
              <a:t> να </a:t>
            </a:r>
            <a:r>
              <a:rPr lang="el-GR" dirty="0" err="1"/>
              <a:t>ξεπερνα</a:t>
            </a:r>
            <a:r>
              <a:rPr lang="el-GR" dirty="0"/>
              <a:t> τους 2000 χαρακτηρεσ (με </a:t>
            </a:r>
            <a:r>
              <a:rPr lang="el-GR" dirty="0" err="1"/>
              <a:t>κενα</a:t>
            </a:r>
            <a:r>
              <a:rPr lang="el-GR" dirty="0"/>
              <a:t>)</a:t>
            </a:r>
          </a:p>
          <a:p>
            <a:endParaRPr lang="el-GR" dirty="0"/>
          </a:p>
          <a:p>
            <a:r>
              <a:rPr lang="el-GR" dirty="0">
                <a:solidFill>
                  <a:schemeClr val="accent1"/>
                </a:solidFill>
              </a:rPr>
              <a:t>Μεγιστοσ </a:t>
            </a:r>
            <a:r>
              <a:rPr lang="el-GR" dirty="0" err="1">
                <a:solidFill>
                  <a:schemeClr val="accent1"/>
                </a:solidFill>
              </a:rPr>
              <a:t>βαθμοσ</a:t>
            </a:r>
            <a:r>
              <a:rPr lang="el-GR" dirty="0">
                <a:solidFill>
                  <a:schemeClr val="accent1"/>
                </a:solidFill>
              </a:rPr>
              <a:t> 20 </a:t>
            </a:r>
            <a:r>
              <a:rPr lang="el-GR" dirty="0" err="1">
                <a:solidFill>
                  <a:schemeClr val="accent1"/>
                </a:solidFill>
              </a:rPr>
              <a:t>ποντοι</a:t>
            </a:r>
            <a:endParaRPr lang="el-GR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588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C70EAC-68F3-4C67-9EA8-BE211898F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2. ΠΡΟΣΤΙΘΕΜΕΝΗ ΑΞΙΑ ΤΟΥ ΠΕΙΡΑΜΑΤΟΣ ΜΑΣ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5800D03-4F04-45EA-B775-209FBC7FB4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7976" y="2435535"/>
            <a:ext cx="10394707" cy="3311189"/>
          </a:xfrm>
        </p:spPr>
        <p:txBody>
          <a:bodyPr/>
          <a:lstStyle/>
          <a:p>
            <a:r>
              <a:rPr lang="el-GR" dirty="0" err="1"/>
              <a:t>Γιατι</a:t>
            </a:r>
            <a:r>
              <a:rPr lang="el-GR" dirty="0"/>
              <a:t> </a:t>
            </a:r>
            <a:r>
              <a:rPr lang="el-GR" dirty="0" err="1"/>
              <a:t>ΕΙναι</a:t>
            </a:r>
            <a:r>
              <a:rPr lang="el-GR" dirty="0"/>
              <a:t> </a:t>
            </a:r>
            <a:r>
              <a:rPr lang="el-GR" dirty="0" err="1"/>
              <a:t>σημαντικο</a:t>
            </a:r>
            <a:r>
              <a:rPr lang="el-GR" dirty="0"/>
              <a:t> το </a:t>
            </a:r>
            <a:r>
              <a:rPr lang="el-GR" dirty="0" err="1"/>
              <a:t>πειραμα</a:t>
            </a:r>
            <a:r>
              <a:rPr lang="el-GR" dirty="0"/>
              <a:t> Σας για τις </a:t>
            </a:r>
            <a:r>
              <a:rPr lang="el-GR" dirty="0" err="1"/>
              <a:t>μελλοντικεσ</a:t>
            </a:r>
            <a:r>
              <a:rPr lang="el-GR" dirty="0"/>
              <a:t> </a:t>
            </a:r>
            <a:r>
              <a:rPr lang="el-GR" dirty="0" err="1"/>
              <a:t>αποστολεσ</a:t>
            </a:r>
            <a:endParaRPr lang="el-GR" dirty="0"/>
          </a:p>
          <a:p>
            <a:r>
              <a:rPr lang="el-GR" dirty="0"/>
              <a:t>Η </a:t>
            </a:r>
            <a:r>
              <a:rPr lang="el-GR" dirty="0" err="1"/>
              <a:t>περιγραφη</a:t>
            </a:r>
            <a:r>
              <a:rPr lang="el-GR" dirty="0"/>
              <a:t> της </a:t>
            </a:r>
            <a:r>
              <a:rPr lang="el-GR" dirty="0" err="1"/>
              <a:t>αξιασ</a:t>
            </a:r>
            <a:r>
              <a:rPr lang="el-GR" dirty="0"/>
              <a:t> δεν </a:t>
            </a:r>
            <a:r>
              <a:rPr lang="el-GR" dirty="0" err="1"/>
              <a:t>πρεπει</a:t>
            </a:r>
            <a:r>
              <a:rPr lang="el-GR" dirty="0"/>
              <a:t> να </a:t>
            </a:r>
            <a:r>
              <a:rPr lang="el-GR" dirty="0" err="1"/>
              <a:t>ξεπερνα</a:t>
            </a:r>
            <a:r>
              <a:rPr lang="el-GR" dirty="0"/>
              <a:t> τους 2000 χαρακτηρεσ (με </a:t>
            </a:r>
            <a:r>
              <a:rPr lang="el-GR" dirty="0" err="1"/>
              <a:t>κενα</a:t>
            </a:r>
            <a:r>
              <a:rPr lang="el-GR" dirty="0"/>
              <a:t>)</a:t>
            </a:r>
          </a:p>
          <a:p>
            <a:endParaRPr lang="el-GR" dirty="0"/>
          </a:p>
          <a:p>
            <a:r>
              <a:rPr lang="el-GR" dirty="0">
                <a:solidFill>
                  <a:schemeClr val="accent1"/>
                </a:solidFill>
              </a:rPr>
              <a:t>Μεγιστοσ </a:t>
            </a:r>
            <a:r>
              <a:rPr lang="el-GR" dirty="0" err="1">
                <a:solidFill>
                  <a:schemeClr val="accent1"/>
                </a:solidFill>
              </a:rPr>
              <a:t>βαθμοσ</a:t>
            </a:r>
            <a:r>
              <a:rPr lang="el-GR" dirty="0">
                <a:solidFill>
                  <a:schemeClr val="accent1"/>
                </a:solidFill>
              </a:rPr>
              <a:t> 20 </a:t>
            </a:r>
            <a:r>
              <a:rPr lang="el-GR" dirty="0" err="1">
                <a:solidFill>
                  <a:schemeClr val="accent1"/>
                </a:solidFill>
              </a:rPr>
              <a:t>ποντοι</a:t>
            </a:r>
            <a:endParaRPr lang="el-GR" dirty="0">
              <a:solidFill>
                <a:schemeClr val="accent1"/>
              </a:solidFill>
            </a:endParaRPr>
          </a:p>
          <a:p>
            <a:endParaRPr lang="el-GR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086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6D5B0B-A942-46A9-9073-B9E4F5102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3. </a:t>
            </a:r>
            <a:r>
              <a:rPr lang="el-GR" dirty="0" err="1"/>
              <a:t>Υλοποιηση</a:t>
            </a:r>
            <a:r>
              <a:rPr lang="el-GR" dirty="0"/>
              <a:t> του </a:t>
            </a:r>
            <a:r>
              <a:rPr lang="el-GR" dirty="0" err="1"/>
              <a:t>πειραματοσ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2419076-E889-4B7D-B0F1-E738413F86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7976" y="2329210"/>
            <a:ext cx="10394707" cy="3311189"/>
          </a:xfrm>
        </p:spPr>
        <p:txBody>
          <a:bodyPr>
            <a:normAutofit fontScale="92500" lnSpcReduction="10000"/>
          </a:bodyPr>
          <a:lstStyle/>
          <a:p>
            <a:r>
              <a:rPr lang="el-GR" dirty="0" err="1"/>
              <a:t>Αναλυτικη</a:t>
            </a:r>
            <a:r>
              <a:rPr lang="el-GR" dirty="0"/>
              <a:t> </a:t>
            </a:r>
            <a:r>
              <a:rPr lang="el-GR" dirty="0" err="1"/>
              <a:t>περιγραφη</a:t>
            </a:r>
            <a:r>
              <a:rPr lang="el-GR" dirty="0"/>
              <a:t> της </a:t>
            </a:r>
            <a:r>
              <a:rPr lang="el-GR" dirty="0" err="1"/>
              <a:t>διαταξησ</a:t>
            </a:r>
            <a:r>
              <a:rPr lang="el-GR" dirty="0"/>
              <a:t> που θα </a:t>
            </a:r>
            <a:r>
              <a:rPr lang="el-GR" dirty="0" err="1"/>
              <a:t>κατασκευασθει</a:t>
            </a:r>
            <a:r>
              <a:rPr lang="el-GR" dirty="0"/>
              <a:t> (</a:t>
            </a:r>
            <a:r>
              <a:rPr lang="el-GR" dirty="0" err="1"/>
              <a:t>εκτιμηση</a:t>
            </a:r>
            <a:r>
              <a:rPr lang="el-GR" dirty="0"/>
              <a:t> </a:t>
            </a:r>
            <a:r>
              <a:rPr lang="el-GR" dirty="0" err="1"/>
              <a:t>διαστασεων</a:t>
            </a:r>
            <a:r>
              <a:rPr lang="el-GR" dirty="0"/>
              <a:t> – </a:t>
            </a:r>
            <a:r>
              <a:rPr lang="el-GR" dirty="0" err="1"/>
              <a:t>υλικων</a:t>
            </a:r>
            <a:r>
              <a:rPr lang="el-GR" dirty="0"/>
              <a:t> και </a:t>
            </a:r>
            <a:r>
              <a:rPr lang="el-GR" dirty="0" err="1"/>
              <a:t>εκτιμηση</a:t>
            </a:r>
            <a:r>
              <a:rPr lang="el-GR" dirty="0"/>
              <a:t> </a:t>
            </a:r>
            <a:r>
              <a:rPr lang="el-GR" dirty="0" err="1"/>
              <a:t>βαρους</a:t>
            </a:r>
            <a:r>
              <a:rPr lang="el-GR" dirty="0"/>
              <a:t>)</a:t>
            </a:r>
          </a:p>
          <a:p>
            <a:r>
              <a:rPr lang="el-GR" dirty="0"/>
              <a:t>μπορειτε να </a:t>
            </a:r>
            <a:r>
              <a:rPr lang="el-GR" dirty="0" err="1"/>
              <a:t>χρησιμοποισετε</a:t>
            </a:r>
            <a:r>
              <a:rPr lang="el-GR" dirty="0"/>
              <a:t> </a:t>
            </a:r>
            <a:r>
              <a:rPr lang="el-GR" dirty="0" err="1"/>
              <a:t>σχεδια</a:t>
            </a:r>
            <a:r>
              <a:rPr lang="el-GR" dirty="0"/>
              <a:t> – </a:t>
            </a:r>
            <a:r>
              <a:rPr lang="el-GR" dirty="0" err="1"/>
              <a:t>φωτογραφιες</a:t>
            </a:r>
            <a:r>
              <a:rPr lang="el-GR" dirty="0"/>
              <a:t> – </a:t>
            </a:r>
            <a:r>
              <a:rPr lang="el-GR" dirty="0" err="1"/>
              <a:t>βιντεο</a:t>
            </a:r>
            <a:r>
              <a:rPr lang="el-GR" dirty="0"/>
              <a:t> για την </a:t>
            </a:r>
            <a:r>
              <a:rPr lang="el-GR" dirty="0" err="1"/>
              <a:t>παρουσιαση</a:t>
            </a:r>
            <a:r>
              <a:rPr lang="el-GR" dirty="0"/>
              <a:t> σας</a:t>
            </a:r>
          </a:p>
          <a:p>
            <a:r>
              <a:rPr lang="el-GR" dirty="0"/>
              <a:t>ΕΑΝ ΤΟ ΠΕΙΡΑΜΑ ΒΑΣΙΖΕΤΑΙ ΣΕ ΧΡΗΣΗ ΚΩΔΙΚΑ ΘΑ ΠΡΕΠΕΙ ΝΑ ΣΥΜΠΕΡΙΛΗΦΘΕΙ Ο ΚΩΔΙΚΑΣ ΠΟΥ ΕΧΕΤΕ ΔΗΜΙΟΥΡΓΗΣΕΙ (ΔΕΝ ΣΥΜΠΕΡΙΛΑΜΒΑΝΕΤΑΙ ΣΤΗ ΜΕΤΡΗΣΗ ΤΩΝ ΧΑΡΑΚΤΗΡΩΝ)</a:t>
            </a:r>
          </a:p>
          <a:p>
            <a:r>
              <a:rPr lang="el-GR" dirty="0"/>
              <a:t>Η </a:t>
            </a:r>
            <a:r>
              <a:rPr lang="el-GR" dirty="0" err="1"/>
              <a:t>περιγραφη</a:t>
            </a:r>
            <a:r>
              <a:rPr lang="el-GR" dirty="0"/>
              <a:t> δεν </a:t>
            </a:r>
            <a:r>
              <a:rPr lang="el-GR" dirty="0" err="1"/>
              <a:t>πρεπει</a:t>
            </a:r>
            <a:r>
              <a:rPr lang="el-GR" dirty="0"/>
              <a:t> να </a:t>
            </a:r>
            <a:r>
              <a:rPr lang="el-GR" dirty="0" err="1"/>
              <a:t>ξεπερνα</a:t>
            </a:r>
            <a:r>
              <a:rPr lang="el-GR" dirty="0"/>
              <a:t> τους 5000 χαρακτηρεσ (με </a:t>
            </a:r>
            <a:r>
              <a:rPr lang="el-GR" dirty="0" err="1"/>
              <a:t>κενα</a:t>
            </a:r>
            <a:r>
              <a:rPr lang="el-GR" dirty="0"/>
              <a:t>)</a:t>
            </a:r>
          </a:p>
          <a:p>
            <a:endParaRPr lang="el-GR" dirty="0"/>
          </a:p>
          <a:p>
            <a:r>
              <a:rPr lang="el-GR" dirty="0">
                <a:solidFill>
                  <a:schemeClr val="accent1"/>
                </a:solidFill>
              </a:rPr>
              <a:t>Μεγιστοσ </a:t>
            </a:r>
            <a:r>
              <a:rPr lang="el-GR" dirty="0" err="1">
                <a:solidFill>
                  <a:schemeClr val="accent1"/>
                </a:solidFill>
              </a:rPr>
              <a:t>βαθμοσ</a:t>
            </a:r>
            <a:r>
              <a:rPr lang="el-GR" dirty="0">
                <a:solidFill>
                  <a:schemeClr val="accent1"/>
                </a:solidFill>
              </a:rPr>
              <a:t> 40 </a:t>
            </a:r>
            <a:r>
              <a:rPr lang="el-GR" dirty="0" err="1">
                <a:solidFill>
                  <a:schemeClr val="accent1"/>
                </a:solidFill>
              </a:rPr>
              <a:t>ποντοι</a:t>
            </a:r>
            <a:endParaRPr lang="el-GR" dirty="0">
              <a:solidFill>
                <a:schemeClr val="accent1"/>
              </a:solidFill>
            </a:endParaRPr>
          </a:p>
          <a:p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045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2A3D124-EADA-466E-BF4F-E1A4CF93E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4. ΣΧΕΔΙΟ ΠΕΙΡΑΜΑΤΟΣ ΣΥΣΚΕΥΗΣ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69365DC-5A3C-4676-B31A-8BD9F92D510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l-GR" dirty="0"/>
              <a:t>ΑΠΟΔΩΣΤΕ ΣΕ ΚΛΙΜΑΚΑ 1</a:t>
            </a:r>
            <a:r>
              <a:rPr lang="en-US" dirty="0"/>
              <a:t>:1 </a:t>
            </a:r>
            <a:r>
              <a:rPr lang="el-GR" dirty="0"/>
              <a:t>ΤΟ ΣΧΕΔΙΟ Της ΠΕΙΡΑΜΑΤΙΚΗΣ </a:t>
            </a:r>
            <a:r>
              <a:rPr lang="el-GR" dirty="0" err="1"/>
              <a:t>ΔΙΑΤΑΞΗς</a:t>
            </a:r>
            <a:r>
              <a:rPr lang="el-GR" dirty="0"/>
              <a:t> (ΠΛΑΓΙΕΣ ΟΨΕΙΣ ΚΑΙ ΚΑΤΟΨΗ)</a:t>
            </a:r>
          </a:p>
          <a:p>
            <a:endParaRPr lang="el-GR" dirty="0"/>
          </a:p>
          <a:p>
            <a:r>
              <a:rPr lang="el-GR" dirty="0">
                <a:solidFill>
                  <a:schemeClr val="accent1"/>
                </a:solidFill>
              </a:rPr>
              <a:t>Μεγιστοσ </a:t>
            </a:r>
            <a:r>
              <a:rPr lang="el-GR" dirty="0" err="1">
                <a:solidFill>
                  <a:schemeClr val="accent1"/>
                </a:solidFill>
              </a:rPr>
              <a:t>βαθμοσ</a:t>
            </a:r>
            <a:r>
              <a:rPr lang="el-GR" dirty="0">
                <a:solidFill>
                  <a:schemeClr val="accent1"/>
                </a:solidFill>
              </a:rPr>
              <a:t> 20 </a:t>
            </a:r>
            <a:r>
              <a:rPr lang="el-GR" dirty="0" err="1">
                <a:solidFill>
                  <a:schemeClr val="accent1"/>
                </a:solidFill>
              </a:rPr>
              <a:t>ποντοι</a:t>
            </a:r>
            <a:endParaRPr lang="el-GR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286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7B03FE4-D422-4B19-8A70-08269B37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160" y="2063396"/>
            <a:ext cx="10396882" cy="1151965"/>
          </a:xfrm>
        </p:spPr>
        <p:txBody>
          <a:bodyPr/>
          <a:lstStyle/>
          <a:p>
            <a:r>
              <a:rPr lang="el-GR" dirty="0" err="1"/>
              <a:t>Οδηγιεσ</a:t>
            </a:r>
            <a:r>
              <a:rPr lang="el-GR" dirty="0"/>
              <a:t> για τον </a:t>
            </a:r>
            <a:r>
              <a:rPr lang="el-GR" dirty="0" err="1"/>
              <a:t>διαγωνισμο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831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FDD80F-0BBF-438E-9E48-46BB6EF40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ΤΕΧΝΙΚΑ ΧΑΡΑΚΤΗΡΙΣΤΙΚΑ ΤΟΥ ΚΟΥΤΙΟΥ ΠΟΥ ΘΑ ΦΙΛΟΞΕΝΗΣΕΙ ΤΗΝ ΔΙΑΤΑΞΗ ΣΑΣ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DB37D4B-4F2B-4292-B5AC-95F2A7A111D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8954FF0-4C3F-4BC8-ADCC-233235151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372" y="1837765"/>
            <a:ext cx="2930400" cy="4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62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E1F2AD-2EA9-4A19-A5D7-4128D91A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7225" y="2277035"/>
            <a:ext cx="10396882" cy="1151965"/>
          </a:xfrm>
        </p:spPr>
        <p:txBody>
          <a:bodyPr/>
          <a:lstStyle/>
          <a:p>
            <a:r>
              <a:rPr lang="el-GR" dirty="0"/>
              <a:t>ΞΕΚΙΝΑΜΕ 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013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84E474-26DA-444E-8D70-9CBE664B8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ΔΙΑΣΤΗΜΙΚΕΣ ΑΠΟΣΤΟΛΕΣ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A17A510-B5B6-444E-B2DA-81A673143A2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ΣΧΕΔΙΑΣΕ ΜΕ ΤΟΥΣ ΣΥΜΜΑΘΗΤΕΣ ΣΟΥ ΤΗΝ ΠΕΙΡΑΜΑΤΙΚΗ ΔΙΑΤΑΞΗ ΠΟΥ ΘΑ ΤΑΞΙΔΕΥΨΕΙ ΤΟ 2020 Στα </a:t>
            </a:r>
            <a:r>
              <a:rPr lang="el-GR" dirty="0" err="1"/>
              <a:t>ορια</a:t>
            </a:r>
            <a:r>
              <a:rPr lang="el-GR" dirty="0"/>
              <a:t> του </a:t>
            </a:r>
            <a:r>
              <a:rPr lang="el-GR" dirty="0" err="1"/>
              <a:t>διαστηματοσ</a:t>
            </a:r>
            <a:endParaRPr lang="el-GR" dirty="0"/>
          </a:p>
          <a:p>
            <a:pPr marL="0" indent="0">
              <a:buNone/>
            </a:pPr>
            <a:r>
              <a:rPr lang="el-GR" dirty="0">
                <a:solidFill>
                  <a:schemeClr val="accent1"/>
                </a:solidFill>
              </a:rPr>
              <a:t>ΗΜΕΡΟΜΗΝΙΕΣ ΔΙΑΓΩΝΙΣΜΟΥ: </a:t>
            </a:r>
          </a:p>
          <a:p>
            <a:pPr marL="0" indent="0">
              <a:buNone/>
            </a:pPr>
            <a:r>
              <a:rPr lang="el-GR" dirty="0"/>
              <a:t>ΥΠΟΒΟΛΗ ΠΡΟΤΑΣΕΩΝ ΜΑΘΗΤΙΚΩΝ ΟΜΑΔΩΝ </a:t>
            </a:r>
            <a:r>
              <a:rPr lang="el-GR" dirty="0">
                <a:solidFill>
                  <a:schemeClr val="accent1"/>
                </a:solidFill>
              </a:rPr>
              <a:t>15 ΜΑΡΤΙΟΥ 2020</a:t>
            </a:r>
          </a:p>
          <a:p>
            <a:pPr marL="0" indent="0">
              <a:buNone/>
            </a:pPr>
            <a:r>
              <a:rPr lang="el-GR" dirty="0"/>
              <a:t>ΑΝΑΚΟΙΝΩΣΗ ΑΠΟΤΕΛΕΣΜΑΤΩΝ </a:t>
            </a:r>
            <a:r>
              <a:rPr lang="el-GR" dirty="0">
                <a:solidFill>
                  <a:schemeClr val="accent1"/>
                </a:solidFill>
              </a:rPr>
              <a:t>30 ΜΑΡΤΙΟΥ 2020</a:t>
            </a:r>
          </a:p>
          <a:p>
            <a:pPr marL="0" indent="0">
              <a:buNone/>
            </a:pPr>
            <a:r>
              <a:rPr lang="el-GR" dirty="0"/>
              <a:t>ΤΕΛΙΚΟΣ ΣΤΗΝ ΑΘΗΝΑ  </a:t>
            </a:r>
            <a:r>
              <a:rPr lang="el-GR" dirty="0" err="1"/>
              <a:t>σαββατο</a:t>
            </a:r>
            <a:r>
              <a:rPr lang="el-GR" dirty="0"/>
              <a:t> </a:t>
            </a:r>
            <a:r>
              <a:rPr lang="el-GR" dirty="0">
                <a:solidFill>
                  <a:schemeClr val="accent1"/>
                </a:solidFill>
              </a:rPr>
              <a:t>11 </a:t>
            </a:r>
            <a:r>
              <a:rPr lang="el-GR" dirty="0" err="1">
                <a:solidFill>
                  <a:schemeClr val="accent1"/>
                </a:solidFill>
              </a:rPr>
              <a:t>απριλιου</a:t>
            </a:r>
            <a:r>
              <a:rPr lang="el-GR" dirty="0">
                <a:solidFill>
                  <a:schemeClr val="accent1"/>
                </a:solidFill>
              </a:rPr>
              <a:t> 2020</a:t>
            </a:r>
            <a:endParaRPr lang="en-US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l-GR" dirty="0" err="1"/>
              <a:t>Περιοδοσ</a:t>
            </a:r>
            <a:r>
              <a:rPr lang="el-GR" dirty="0"/>
              <a:t> υλοποιησησ – </a:t>
            </a:r>
            <a:r>
              <a:rPr lang="el-GR" dirty="0" err="1"/>
              <a:t>υποστηριξη</a:t>
            </a:r>
            <a:r>
              <a:rPr lang="el-GR" dirty="0"/>
              <a:t> της </a:t>
            </a:r>
            <a:r>
              <a:rPr lang="el-GR" dirty="0" err="1"/>
              <a:t>νικητριασ</a:t>
            </a:r>
            <a:r>
              <a:rPr lang="el-GR" dirty="0"/>
              <a:t> </a:t>
            </a:r>
            <a:r>
              <a:rPr lang="el-GR" dirty="0" err="1"/>
              <a:t>ομαδασ</a:t>
            </a:r>
            <a:r>
              <a:rPr lang="en-US" dirty="0"/>
              <a:t>: </a:t>
            </a:r>
            <a:r>
              <a:rPr lang="el-GR" dirty="0">
                <a:solidFill>
                  <a:schemeClr val="accent1"/>
                </a:solidFill>
              </a:rPr>
              <a:t>ΑΠΡΙΛΙΟΣ 2020 – </a:t>
            </a:r>
            <a:r>
              <a:rPr lang="el-GR" dirty="0" err="1">
                <a:solidFill>
                  <a:schemeClr val="accent1"/>
                </a:solidFill>
              </a:rPr>
              <a:t>δεκΕμβριος</a:t>
            </a:r>
            <a:r>
              <a:rPr lang="el-GR" dirty="0">
                <a:solidFill>
                  <a:schemeClr val="accent1"/>
                </a:solidFill>
              </a:rPr>
              <a:t> 2020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51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34CD9AE-9DFB-4B64-9A99-CD401A19E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Στοχοι</a:t>
            </a:r>
            <a:r>
              <a:rPr lang="el-GR" dirty="0"/>
              <a:t> </a:t>
            </a:r>
            <a:r>
              <a:rPr lang="el-GR" dirty="0" err="1"/>
              <a:t>διαγωνισμου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4297A99-1AD6-40E4-9692-6D72F792145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cap="none" dirty="0"/>
              <a:t>Μαθητές από ολόκληρη την Ελλάδα καλούνται να υποβάλλουν τις προτάσεις και τα σχέδια τους για μία</a:t>
            </a:r>
            <a:r>
              <a:rPr lang="en-US" cap="none" dirty="0"/>
              <a:t> </a:t>
            </a:r>
            <a:r>
              <a:rPr lang="el-GR" cap="none" dirty="0"/>
              <a:t>πειραματική διάταξη που θα ταξιδέψει στο διάστημα τον επόμενο χρόνο. Η πειραματική διάταξη</a:t>
            </a:r>
            <a:r>
              <a:rPr lang="en-US" cap="none" dirty="0"/>
              <a:t> </a:t>
            </a:r>
            <a:r>
              <a:rPr lang="el-GR" cap="none" dirty="0"/>
              <a:t>θα πρέπει να έχει συγκεκριμένες διαστάσεις και προδιαγραφές και να υποστηρίζει την πραγματοποίηση</a:t>
            </a:r>
            <a:r>
              <a:rPr lang="en-US" cap="none" dirty="0"/>
              <a:t> </a:t>
            </a:r>
            <a:r>
              <a:rPr lang="el-GR" cap="none" dirty="0"/>
              <a:t>ενός καινοτόμου πειράματος που θα βοηθήσει την υλοποίηση διαστημικών ταξιδιών σε άλλους πλανήτες. Η πειραματική διάταξη που θα επιλεγεί σε εθνικό επίπεδο θα τοποθετηθεί σε ειδική κάψουλα</a:t>
            </a:r>
            <a:r>
              <a:rPr lang="en-US" cap="none" dirty="0"/>
              <a:t> </a:t>
            </a:r>
            <a:r>
              <a:rPr lang="el-GR" cap="none" dirty="0"/>
              <a:t>μαζί με άλλες πειραματικές διατάξεις σε πύραυλο της BLUE ORIGIN (</a:t>
            </a:r>
            <a:r>
              <a:rPr lang="el-GR" cap="none" dirty="0">
                <a:hlinkClick r:id="rId2"/>
              </a:rPr>
              <a:t>https://www.blueorigin.com/</a:t>
            </a:r>
            <a:r>
              <a:rPr lang="el-GR" cap="none" dirty="0"/>
              <a:t>).</a:t>
            </a:r>
            <a:r>
              <a:rPr lang="en-US" cap="non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3755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ADFA0B-7C24-4B7F-98A2-B15F9B9D0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ΒΡΑΒΕΙΟ</a:t>
            </a:r>
            <a:r>
              <a:rPr lang="en-US" dirty="0"/>
              <a:t>: </a:t>
            </a:r>
            <a:r>
              <a:rPr lang="el-GR" dirty="0"/>
              <a:t>Η </a:t>
            </a:r>
            <a:r>
              <a:rPr lang="el-GR" dirty="0" err="1"/>
              <a:t>πτηση</a:t>
            </a:r>
            <a:r>
              <a:rPr lang="el-GR" dirty="0"/>
              <a:t> ΚΑΙ ΤΟ ΠΕΙΡΑΜΑ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7EA64D5-316B-4EFF-9636-B641B70E99A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cap="none" dirty="0"/>
              <a:t>Ο</a:t>
            </a:r>
            <a:r>
              <a:rPr lang="en-US" cap="none" dirty="0"/>
              <a:t> </a:t>
            </a:r>
            <a:r>
              <a:rPr lang="el-GR" cap="none" dirty="0"/>
              <a:t>πύραυλος NEW SHEPARD Θα οδηγήσει την κάψουλα με τα πειράματα στο διάστημα, εκεί θα μένει</a:t>
            </a:r>
            <a:r>
              <a:rPr lang="en-US" cap="none" dirty="0"/>
              <a:t> </a:t>
            </a:r>
            <a:r>
              <a:rPr lang="el-GR" cap="none" dirty="0"/>
              <a:t>για σύντομο χρονικό διάστημα και στη συνέχεια θα επιστρέψει στη γη. Η ομάδα μαθητών που θα παρουσιάσει την καλύτερη ιδέα για το ποιο πείραμα μπορεί να γίνει στο εσωτερικό της κάψουλας ενώ αυτή</a:t>
            </a:r>
            <a:r>
              <a:rPr lang="en-US" cap="none" dirty="0"/>
              <a:t> </a:t>
            </a:r>
            <a:r>
              <a:rPr lang="el-GR" cap="none" dirty="0"/>
              <a:t>θα βρίσκεται στη στρατόσφαιρα θα έχει την ευκαιρία να το κατασκευάσει με την πλήρη υποστήριξη της</a:t>
            </a:r>
            <a:r>
              <a:rPr lang="en-US" cap="none" dirty="0"/>
              <a:t> </a:t>
            </a:r>
            <a:r>
              <a:rPr lang="el-GR" cap="none" dirty="0"/>
              <a:t>επιστημονικής ομάδας της ΕΕΦ. </a:t>
            </a:r>
          </a:p>
          <a:p>
            <a:pPr marL="0" indent="0">
              <a:buNone/>
            </a:pPr>
            <a:r>
              <a:rPr lang="el-GR" cap="none" dirty="0"/>
              <a:t>Η προσπάθεια της ομάδας θα χρηματοδοτηθεί με το ποσό</a:t>
            </a:r>
            <a:r>
              <a:rPr lang="en-US" cap="none" dirty="0"/>
              <a:t> </a:t>
            </a:r>
            <a:r>
              <a:rPr lang="el-GR" cap="none" dirty="0"/>
              <a:t>των 2000 ΕΥΡΩ για την κατασκευή και τη λειτουργία της πειραματικής διάταξης.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636691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D832E3C-9D59-4D23-8D43-27A6F00AB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C7723E0-B864-4D4B-B46A-DB151817C32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86C6CA0-D185-46D4-B97F-87101E11A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5" y="0"/>
            <a:ext cx="10290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27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1E9637-3040-4A74-B302-65F77C705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7B33064-6FEB-423D-90BA-7B02589C44C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CC8D013-0D99-4D6C-9AD1-48A639793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94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D67532-0972-4BB8-85C9-93DA93979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4131DF8-F20E-4CA2-AE7F-CF39993B3DF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Εικόνα 3">
            <a:hlinkClick r:id="rId2"/>
            <a:extLst>
              <a:ext uri="{FF2B5EF4-FFF2-40B4-BE49-F238E27FC236}">
                <a16:creationId xmlns:a16="http://schemas.microsoft.com/office/drawing/2014/main" id="{31DA4CF0-19DD-4FA2-9CFC-DB5EEAB65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56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7F994C-96B1-4591-BB2B-A3B3AB174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ΜΙΑ ΜΟΝΑΔΙΚΗ ΔΙΑΘΕΜΑΤΙΚΗ ΔΡΑΣΗ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07E9A3C-1A88-4D8C-A465-9C038DAAE2D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cap="none" dirty="0"/>
              <a:t>Πρόκειται για μία μοναδική διαθεματική δράση που βασίζεται στη μεταφορά της γνώσης και της ερευνητικής πρακτικής από τη διαστημική έρευνα και τεχνολογία στη Δευτεροβάθμια Εκπαίδευση, ενώ</a:t>
            </a:r>
            <a:r>
              <a:rPr lang="en-US" cap="none" dirty="0"/>
              <a:t> </a:t>
            </a:r>
            <a:r>
              <a:rPr lang="el-GR" cap="none" dirty="0"/>
              <a:t>προωθείται η καλλιέργεια νοοτροπίας μετασχηματισμού της γνώσης σε καινοτομία μέσα από την υποστήριξη ερευνητικών δράσεων σε σχολεία. Απώτερος σκοπός της είναι η ενημέρωση και εξοικείωση</a:t>
            </a:r>
            <a:r>
              <a:rPr lang="en-US" cap="none" dirty="0"/>
              <a:t> </a:t>
            </a:r>
            <a:r>
              <a:rPr lang="el-GR" cap="none" dirty="0"/>
              <a:t>των μαθητών, των εκπαιδευτικών αλλά και της τοπικής κοινωνίας με σύγχρονες επιστημονικές τεχνικές</a:t>
            </a:r>
            <a:r>
              <a:rPr lang="en-US" cap="none" dirty="0"/>
              <a:t> </a:t>
            </a:r>
            <a:r>
              <a:rPr lang="el-GR" cap="none" dirty="0"/>
              <a:t>μέσα από βιωματικά εργαστήρια κατασκευών και την παραγωγή επαναχρησιμοποιούμενου ανοιχτού</a:t>
            </a:r>
            <a:r>
              <a:rPr lang="en-US" cap="none" dirty="0"/>
              <a:t> </a:t>
            </a:r>
            <a:r>
              <a:rPr lang="el-GR" cap="none" dirty="0"/>
              <a:t>εκπαιδευτικού περιεχόμενου στην Επιστήμη &amp; Τεχνολογία (π.χ. τομέας Ρομποτικής και Ηλεκτροκίνησης), η Μηχανική και ο Μηχανολογικός Σχεδιασμός και τα Μαθηματικά (STEM: Science, Technology,</a:t>
            </a:r>
            <a:r>
              <a:rPr lang="en-US" cap="none" dirty="0"/>
              <a:t> </a:t>
            </a:r>
            <a:r>
              <a:rPr lang="el-GR" cap="none" dirty="0"/>
              <a:t>Engineering, Mathematics).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8448561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Κύρια εκδήλωση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EE8011"/>
      </a:accent1>
      <a:accent2>
        <a:srgbClr val="CEC079"/>
      </a:accent2>
      <a:accent3>
        <a:srgbClr val="93A569"/>
      </a:accent3>
      <a:accent4>
        <a:srgbClr val="69A58B"/>
      </a:accent4>
      <a:accent5>
        <a:srgbClr val="6DAABD"/>
      </a:accent5>
      <a:accent6>
        <a:srgbClr val="B24A4B"/>
      </a:accent6>
      <a:hlink>
        <a:srgbClr val="EE8E11"/>
      </a:hlink>
      <a:folHlink>
        <a:srgbClr val="BFAE7F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686B1E04-F35C-4AB5-985D-0C358CA110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TM04033927[[fn=Κύρια εκδήλωση]]</Template>
  <TotalTime>1145</TotalTime>
  <Words>820</Words>
  <Application>Microsoft Office PowerPoint</Application>
  <PresentationFormat>Ευρεία οθόνη</PresentationFormat>
  <Paragraphs>62</Paragraphs>
  <Slides>21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4" baseType="lpstr">
      <vt:lpstr>Arial</vt:lpstr>
      <vt:lpstr>Impact</vt:lpstr>
      <vt:lpstr>Κύρια εκδήλωση</vt:lpstr>
      <vt:lpstr>ΔΙΑΣΤΗΜΙΚΕΣ ΑΠΟΣΤΟΛΕΣ</vt:lpstr>
      <vt:lpstr>Οδηγιεσ για τον διαγωνισμο</vt:lpstr>
      <vt:lpstr>ΔΙΑΣΤΗΜΙΚΕΣ ΑΠΟΣΤΟΛΕΣ</vt:lpstr>
      <vt:lpstr>Στοχοι διαγωνισμου</vt:lpstr>
      <vt:lpstr>ΒΡΑΒΕΙΟ: Η πτηση ΚΑΙ ΤΟ ΠΕΙΡΑΜΑ</vt:lpstr>
      <vt:lpstr>Παρουσίαση του PowerPoint</vt:lpstr>
      <vt:lpstr>Παρουσίαση του PowerPoint</vt:lpstr>
      <vt:lpstr>Παρουσίαση του PowerPoint</vt:lpstr>
      <vt:lpstr>ΜΙΑ ΜΟΝΑΔΙΚΗ ΔΙΑΘΕΜΑΤΙΚΗ ΔΡΑΣΗ</vt:lpstr>
      <vt:lpstr>ΦΑΣΗ Α  (Δεκεμβριος 2019 - Ιανουαριος 2020)</vt:lpstr>
      <vt:lpstr>ΦΑΣΗ Β  (Φεβρουαριος - Μαρτιος 2020) </vt:lpstr>
      <vt:lpstr>ΦΑΣΗ Γ (Απριλιοσ 2020)</vt:lpstr>
      <vt:lpstr>ΦΑΣΗ Δ  (ΑΠΡΙΛΙΟΣ 2020 – ΔΕΚΕΜΒΡΙΟΣ 2020)</vt:lpstr>
      <vt:lpstr>ΔΕΙΓΜΑ ΥΠΟΒΟΛΗΣ ΤΗΣ ΜΑΘΗΤΙΚΗΣ ΙΔΕΑΣ</vt:lpstr>
      <vt:lpstr>ΟΝΟΜΑ ΟΜΑΔΑΣ - ΑΠΟΣΤΟΛΗΣ</vt:lpstr>
      <vt:lpstr>1. ΠΕΡΙΓΡΑΦΗ ΤΗΣ ΙΔΕΑΣ</vt:lpstr>
      <vt:lpstr>2. ΠΡΟΣΤΙΘΕΜΕΝΗ ΑΞΙΑ ΤΟΥ ΠΕΙΡΑΜΑΤΟΣ ΜΑΣ</vt:lpstr>
      <vt:lpstr>3. Υλοποιηση του πειραματοσ</vt:lpstr>
      <vt:lpstr>4. ΣΧΕΔΙΟ ΠΕΙΡΑΜΑΤΟΣ ΣΥΣΚΕΥΗΣ</vt:lpstr>
      <vt:lpstr>ΤΕΧΝΙΚΑ ΧΑΡΑΚΤΗΡΙΣΤΙΚΑ ΤΟΥ ΚΟΥΤΙΟΥ ΠΟΥ ΘΑ ΦΙΛΟΞΕΝΗΣΕΙ ΤΗΝ ΔΙΑΤΑΞΗ ΣΑΣ</vt:lpstr>
      <vt:lpstr>ΞΕΚΙΝΑΜΕ 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ΔΙΑΣΤΗΜΙΚΕΣ ΑΠΟΣΤΟΛΕΣ</dc:title>
  <dc:creator>Sofoklis Sotiriou</dc:creator>
  <cp:lastModifiedBy>Sofoklis Sotiriou</cp:lastModifiedBy>
  <cp:revision>14</cp:revision>
  <dcterms:created xsi:type="dcterms:W3CDTF">2019-12-04T18:51:14Z</dcterms:created>
  <dcterms:modified xsi:type="dcterms:W3CDTF">2020-01-22T07:33:30Z</dcterms:modified>
</cp:coreProperties>
</file>